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71" r:id="rId4"/>
    <p:sldId id="281" r:id="rId5"/>
    <p:sldId id="280" r:id="rId6"/>
    <p:sldId id="272" r:id="rId7"/>
    <p:sldId id="278" r:id="rId8"/>
    <p:sldId id="273" r:id="rId9"/>
    <p:sldId id="274" r:id="rId10"/>
    <p:sldId id="275" r:id="rId11"/>
    <p:sldId id="276" r:id="rId12"/>
    <p:sldId id="277" r:id="rId13"/>
    <p:sldId id="279" r:id="rId14"/>
    <p:sldId id="285" r:id="rId15"/>
    <p:sldId id="283" r:id="rId16"/>
    <p:sldId id="284" r:id="rId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239"/>
    <a:srgbClr val="FFFFCC"/>
    <a:srgbClr val="5BFFA5"/>
    <a:srgbClr val="01F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6" d="100"/>
          <a:sy n="66" d="100"/>
        </p:scale>
        <p:origin x="-2136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D79-45E0-4448-91B1-CB9F34CF1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2C2-C398-4C2A-B7FC-1C3EFCDFBD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DDF7-C521-4D2D-9BA5-BFCA411391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D836-84C7-437F-9F2C-5883B0D526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A4B341-2A78-4072-AEC3-496F707913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4A97-8469-4ABC-A019-EDAE2BF925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99E8-E6D5-4DDC-8398-3C1B326A5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19E8-3849-4EE3-8935-C5689A5F4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472C-AE60-4991-AFD2-E0CA34B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C639-D180-4DDB-A4C8-E085ECED40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2878-B751-49DA-A3C9-F77B9CC74F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A08886-590E-4F7E-BDAD-5751E2435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d_logo_lighter_transpare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762000"/>
            <a:ext cx="3048000" cy="1066800"/>
          </a:xfrm>
          <a:prstGeom prst="rect">
            <a:avLst/>
          </a:prstGeom>
        </p:spPr>
      </p:pic>
      <p:pic>
        <p:nvPicPr>
          <p:cNvPr id="5" name="Picture 4" descr="globe_transpar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386" y="2590800"/>
            <a:ext cx="3925229" cy="335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86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Solutions that make life </a:t>
            </a:r>
            <a:r>
              <a:rPr lang="en-US" sz="2400" b="1" dirty="0" smtClean="0">
                <a:solidFill>
                  <a:srgbClr val="5BFF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green!</a:t>
            </a:r>
            <a:endParaRPr lang="en-US" sz="2400" b="1" dirty="0">
              <a:solidFill>
                <a:srgbClr val="5BFFA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US Embassy – Nigeria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Hot Water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2" name="Picture 11" descr="nige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571500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1676400"/>
            <a:ext cx="251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Configuration:</a:t>
            </a:r>
            <a:b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• 20 ProgressivTube®    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 ICS Units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• One electric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 backup storage </a:t>
            </a:r>
          </a:p>
          <a:p>
            <a:r>
              <a:rPr lang="en-US" dirty="0" smtClean="0">
                <a:latin typeface="Trebuchet MS" pitchFamily="34" charset="0"/>
              </a:rPr>
              <a:t>    tank system</a:t>
            </a:r>
          </a:p>
          <a:p>
            <a:r>
              <a:rPr lang="en-US" dirty="0" smtClean="0">
                <a:latin typeface="Trebuchet MS" pitchFamily="34" charset="0"/>
              </a:rPr>
              <a:t>• Collector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footprint 640 sq ft</a:t>
            </a:r>
          </a:p>
          <a:p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 Location: </a:t>
            </a:r>
            <a:r>
              <a:rPr lang="en-US" dirty="0" smtClean="0">
                <a:latin typeface="Trebuchet MS" pitchFamily="34" charset="0"/>
              </a:rPr>
              <a:t>Abuja, Federal Republic of Nigeria, Africa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18" name="Picture 17" descr="nigeria_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513" y="1905000"/>
            <a:ext cx="1933575" cy="932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Boys Scouts of America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150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Configuration: </a:t>
            </a:r>
            <a:r>
              <a:rPr lang="en-US" sz="1700" dirty="0" smtClean="0">
                <a:latin typeface="Trebuchet MS" pitchFamily="34" charset="0"/>
              </a:rPr>
              <a:t>224 sq ft of Flat Plate Solar Collectors – Active, Open Loop</a:t>
            </a:r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 Location: </a:t>
            </a:r>
            <a:r>
              <a:rPr lang="en-US" sz="1700" dirty="0" smtClean="0">
                <a:latin typeface="Trebuchet MS" pitchFamily="34" charset="0"/>
              </a:rPr>
              <a:t>Florida Keys</a:t>
            </a:r>
            <a:endParaRPr lang="en-US" sz="17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Hot Water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9" name="Picture 8" descr="boy-scou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87823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boyscou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43000"/>
            <a:ext cx="1358761" cy="10239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Lake Louisa State </a:t>
            </a:r>
            <a:r>
              <a:rPr lang="en-US" sz="3200" b="1" dirty="0" smtClean="0"/>
              <a:t>Park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150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Configuration: </a:t>
            </a:r>
            <a:r>
              <a:rPr lang="en-US" dirty="0" smtClean="0">
                <a:latin typeface="Trebuchet MS" pitchFamily="34" charset="0"/>
              </a:rPr>
              <a:t>20 ProgressivTube® Units – 40 gal. electrical backup tank</a:t>
            </a:r>
            <a:br>
              <a:rPr lang="en-US" dirty="0" smtClean="0">
                <a:latin typeface="Trebuchet MS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 Location: </a:t>
            </a:r>
            <a:r>
              <a:rPr lang="en-US" dirty="0" smtClean="0">
                <a:latin typeface="Trebuchet MS" pitchFamily="34" charset="0"/>
              </a:rPr>
              <a:t>Clermont, Florida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Hot Water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7" name="Picture 6" descr="lake-loui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133600"/>
            <a:ext cx="5715000" cy="3248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lake-louisa_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371600"/>
            <a:ext cx="2056491" cy="12525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Pensacourt Fitness Club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486400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Configuration: </a:t>
            </a:r>
            <a:b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Solar Hot Water – 5 ProgressivTube® 50 gallon each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Solar Pool Heater – 42 Vortex™ Solar Collectors</a:t>
            </a:r>
            <a:br>
              <a:rPr lang="en-US" dirty="0" smtClean="0">
                <a:latin typeface="Trebuchet MS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 Location: </a:t>
            </a:r>
            <a:r>
              <a:rPr lang="en-US" dirty="0" smtClean="0">
                <a:latin typeface="Trebuchet MS" pitchFamily="34" charset="0"/>
              </a:rPr>
              <a:t>Pensacola, Florida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Hot Water – Solar Pool Heater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9" name="Picture 8" descr="pensacourt-s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5715000" cy="367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pensacourt-s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084578"/>
            <a:ext cx="1497547" cy="96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ensacourt-store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200400"/>
            <a:ext cx="2853794" cy="1833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Santiagos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Home </a:t>
            </a:r>
            <a:r>
              <a:rPr lang="en-US" sz="2400" dirty="0" err="1" smtClean="0">
                <a:latin typeface="Trebuchet MS" pitchFamily="34" charset="0"/>
              </a:rPr>
              <a:t>MakeOver</a:t>
            </a:r>
            <a:r>
              <a:rPr lang="en-US" sz="2400" dirty="0" smtClean="0">
                <a:latin typeface="Trebuchet MS" pitchFamily="34" charset="0"/>
              </a:rPr>
              <a:t> – </a:t>
            </a:r>
            <a:r>
              <a:rPr lang="en-US" sz="2400" dirty="0" err="1" smtClean="0">
                <a:latin typeface="Trebuchet MS" pitchFamily="34" charset="0"/>
              </a:rPr>
              <a:t>DeBary</a:t>
            </a:r>
            <a:r>
              <a:rPr lang="en-US" sz="2400" dirty="0" smtClean="0">
                <a:latin typeface="Trebuchet MS" pitchFamily="34" charset="0"/>
              </a:rPr>
              <a:t>, Florida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7" name="Picture 16" descr="santiago-sky-lig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186598"/>
            <a:ext cx="1219200" cy="81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santiago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399616" cy="2971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 descr="santiago-attic-f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01603"/>
            <a:ext cx="1219200" cy="926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7" name="Picture 26" descr="santiago-insta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257800"/>
            <a:ext cx="1219200" cy="1010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Santiago - 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952999"/>
            <a:ext cx="1752601" cy="1314451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" name="Rectangle 19"/>
          <p:cNvSpPr/>
          <p:nvPr/>
        </p:nvSpPr>
        <p:spPr>
          <a:xfrm>
            <a:off x="6477000" y="1828800"/>
            <a:ext cx="373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Solar Electric</a:t>
            </a:r>
            <a:br>
              <a:rPr lang="en-US" dirty="0" smtClean="0">
                <a:latin typeface="Trebuchet MS" pitchFamily="34" charset="0"/>
              </a:rPr>
            </a:br>
            <a:endParaRPr lang="en-US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Solar Pool Heating</a:t>
            </a:r>
            <a:br>
              <a:rPr lang="en-US" dirty="0" smtClean="0">
                <a:latin typeface="Trebuchet MS" pitchFamily="34" charset="0"/>
              </a:rPr>
            </a:br>
            <a:endParaRPr lang="en-US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Solar Hot Water</a:t>
            </a:r>
            <a:br>
              <a:rPr lang="en-US" dirty="0" smtClean="0">
                <a:latin typeface="Trebuchet MS" pitchFamily="34" charset="0"/>
              </a:rPr>
            </a:br>
            <a:endParaRPr lang="en-US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Attic Ventilation: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Solar Fan</a:t>
            </a:r>
            <a:br>
              <a:rPr lang="en-US" dirty="0" smtClean="0">
                <a:latin typeface="Trebuchet MS" pitchFamily="34" charset="0"/>
              </a:rPr>
            </a:br>
            <a:endParaRPr lang="en-US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Natural Lighting: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Solar Skylights</a:t>
            </a:r>
            <a:br>
              <a:rPr lang="en-US" dirty="0" smtClean="0">
                <a:latin typeface="Trebuchet MS" pitchFamily="34" charset="0"/>
              </a:rPr>
            </a:br>
            <a:endParaRPr lang="en-US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 Water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Conservation: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The </a:t>
            </a:r>
            <a:r>
              <a:rPr lang="en-US" dirty="0" err="1" smtClean="0">
                <a:latin typeface="Trebuchet MS" pitchFamily="34" charset="0"/>
              </a:rPr>
              <a:t>Metlund</a:t>
            </a: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16" name="Picture 15" descr="santiago_sh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828800"/>
            <a:ext cx="1219200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 descr="santiago_ped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4953000"/>
            <a:ext cx="1917783" cy="1295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City Center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3434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System Configuration: </a:t>
            </a:r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6 </a:t>
            </a:r>
            <a:r>
              <a:rPr lang="en-US" dirty="0" err="1" smtClean="0">
                <a:latin typeface="Trebuchet MS" pitchFamily="34" charset="0"/>
              </a:rPr>
              <a:t>Aquatherm</a:t>
            </a:r>
            <a:r>
              <a:rPr lang="en-US" dirty="0" smtClean="0">
                <a:latin typeface="Trebuchet MS" pitchFamily="34" charset="0"/>
              </a:rPr>
              <a:t> Electric </a:t>
            </a:r>
          </a:p>
          <a:p>
            <a:r>
              <a:rPr lang="en-US" dirty="0" smtClean="0">
                <a:latin typeface="Trebuchet MS" pitchFamily="34" charset="0"/>
              </a:rPr>
              <a:t>Heat Pumps</a:t>
            </a:r>
          </a:p>
          <a:p>
            <a:r>
              <a:rPr lang="en-US" dirty="0" smtClean="0">
                <a:latin typeface="Trebuchet MS" pitchFamily="34" charset="0"/>
              </a:rPr>
              <a:t>1 Gas Heater Backup</a:t>
            </a:r>
          </a:p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rPr>
              <a:t>Project  Location: </a:t>
            </a:r>
          </a:p>
          <a:p>
            <a:r>
              <a:rPr lang="en-US" dirty="0" smtClean="0">
                <a:latin typeface="Trebuchet MS" pitchFamily="34" charset="0"/>
              </a:rPr>
              <a:t>Sun City, Florida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Swimming Pool Heat Pump Pool Heating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1" name="Picture 10" descr="sun_city_poo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752600"/>
            <a:ext cx="3657600" cy="2177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sun_city_plumb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9600" y="1752600"/>
            <a:ext cx="3429000" cy="4569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 descr="sun_city_heat_pump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81400" y="3810000"/>
            <a:ext cx="2522034" cy="2757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Memorial Wellness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373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Automatic Pool Care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Configuration: </a:t>
            </a:r>
            <a:b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2 Digital Pool Pilot Systems </a:t>
            </a:r>
          </a:p>
          <a:p>
            <a:r>
              <a:rPr lang="en-US" dirty="0" smtClean="0">
                <a:latin typeface="Trebuchet MS" pitchFamily="34" charset="0"/>
              </a:rPr>
              <a:t>&amp; 2 Salt Conversion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Pool Water Treatment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8" name="Picture 7" descr="wellness_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05000"/>
            <a:ext cx="4727920" cy="358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Wellness-Center-_building_0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905000"/>
            <a:ext cx="2044700" cy="15335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wellness_center_pool_pil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76600"/>
            <a:ext cx="3268340" cy="1447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digital_pool_pilo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505200"/>
            <a:ext cx="2132371" cy="30848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7400" y="57150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rebuchet MS" pitchFamily="34" charset="0"/>
              </a:rPr>
              <a:t>Project  Location: </a:t>
            </a:r>
          </a:p>
          <a:p>
            <a:r>
              <a:rPr lang="en-US" dirty="0" smtClean="0">
                <a:latin typeface="Trebuchet MS" pitchFamily="34" charset="0"/>
              </a:rPr>
              <a:t>Cape Coral, Florida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Solar Direct</a:t>
            </a:r>
            <a:endParaRPr lang="en-US" sz="36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00872" cy="3276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NABCEP Certifications for Solar PV and Solar Thermal  </a:t>
            </a:r>
          </a:p>
          <a:p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Solar Contractors and Engineers since 1986 </a:t>
            </a:r>
          </a:p>
          <a:p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Solar &amp; Mechanical Engineer on Staff </a:t>
            </a:r>
          </a:p>
          <a:p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Government Approved Vendors </a:t>
            </a:r>
          </a:p>
          <a:p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Experienced in commercial applications </a:t>
            </a:r>
          </a:p>
          <a:p>
            <a:endParaRPr lang="en-US" sz="2200" dirty="0" smtClean="0">
              <a:solidFill>
                <a:srgbClr val="FFFFCC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FFFFCC"/>
                </a:solidFill>
                <a:latin typeface="Trebuchet MS" pitchFamily="34" charset="0"/>
              </a:rPr>
              <a:t>	</a:t>
            </a:r>
            <a:r>
              <a:rPr lang="en-US" sz="1800" dirty="0" smtClean="0">
                <a:latin typeface="Trebuchet MS" pitchFamily="34" charset="0"/>
              </a:rPr>
              <a:t>Contractor network throughout the U.S.</a:t>
            </a:r>
          </a:p>
          <a:p>
            <a:pPr>
              <a:buNone/>
            </a:pPr>
            <a:r>
              <a:rPr lang="en-US" sz="1800" dirty="0" smtClean="0">
                <a:latin typeface="Trebuchet MS" pitchFamily="34" charset="0"/>
              </a:rPr>
              <a:t>	Projects co-engineered for site specific solutions</a:t>
            </a:r>
            <a:endParaRPr lang="en-US" sz="1800" dirty="0" smtClean="0">
              <a:solidFill>
                <a:srgbClr val="FFFFCC"/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1800" dirty="0" smtClean="0">
              <a:solidFill>
                <a:srgbClr val="FFFFCC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589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Solar Direct Qualifications</a:t>
            </a:r>
            <a:endParaRPr lang="en-US" sz="36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6824472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Solar Engineering Degree </a:t>
            </a:r>
            <a:endParaRPr lang="en-US" sz="2000" dirty="0" smtClean="0">
              <a:solidFill>
                <a:srgbClr val="92D050"/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Solar Contractor License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Electrical Contractor License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Solar Water Heating Contractor License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Commercial Swimming Pool Contractor License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USGBC LEED Certified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NABCEP Certified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Building and Construction Law Certification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Building Code Certification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Code Compliance Certification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Excavation Certification</a:t>
            </a:r>
          </a:p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itchFamily="34" charset="0"/>
              </a:rPr>
              <a:t>Safety Certification</a:t>
            </a:r>
          </a:p>
        </p:txBody>
      </p:sp>
      <p:pic>
        <p:nvPicPr>
          <p:cNvPr id="6" name="Picture 5" descr="Solar-Thermal-Seal-9-24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14500"/>
            <a:ext cx="952500" cy="952500"/>
          </a:xfrm>
          <a:prstGeom prst="rect">
            <a:avLst/>
          </a:prstGeom>
        </p:spPr>
      </p:pic>
      <p:pic>
        <p:nvPicPr>
          <p:cNvPr id="7" name="Picture 6" descr="bt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48100"/>
            <a:ext cx="952500" cy="952500"/>
          </a:xfrm>
          <a:prstGeom prst="rect">
            <a:avLst/>
          </a:prstGeom>
        </p:spPr>
      </p:pic>
      <p:pic>
        <p:nvPicPr>
          <p:cNvPr id="8" name="Picture 7" descr="BBB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067300"/>
            <a:ext cx="952500" cy="952500"/>
          </a:xfrm>
          <a:prstGeom prst="rect">
            <a:avLst/>
          </a:prstGeom>
        </p:spPr>
      </p:pic>
      <p:pic>
        <p:nvPicPr>
          <p:cNvPr id="9" name="Picture 8" descr="GBC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781300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TECHNOLOGIES: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Solar Pool Heating</a:t>
            </a:r>
            <a:b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Solar Thermal </a:t>
            </a:r>
            <a:b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Solar Electric</a:t>
            </a:r>
            <a:b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Heat Pump Pool Water Heating</a:t>
            </a:r>
            <a:b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Pool Water 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Purification Treatment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Hardee County High School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876800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 80 Vortex™ 4x12 Solar Panels 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arranged in 8 rows of 10 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panels each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Aluminum Ground Rack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6019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Project Location: </a:t>
            </a:r>
            <a:r>
              <a:rPr lang="en-US" dirty="0" smtClean="0">
                <a:latin typeface="Trebuchet MS" pitchFamily="34" charset="0"/>
              </a:rPr>
              <a:t>Wauchula, Florida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Pool Heater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0" name="Picture 9" descr="cs_wauchula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953000"/>
            <a:ext cx="2148293" cy="1174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cs_wauchula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962919"/>
            <a:ext cx="1752600" cy="1164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cs_wauchula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36542"/>
            <a:ext cx="7879827" cy="3697457"/>
          </a:xfrm>
          <a:prstGeom prst="rect">
            <a:avLst/>
          </a:prstGeom>
        </p:spPr>
      </p:pic>
      <p:pic>
        <p:nvPicPr>
          <p:cNvPr id="9" name="Picture 8" descr="wildcat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371600"/>
            <a:ext cx="1405509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Hampton Inn Hotel</a:t>
            </a:r>
            <a:endParaRPr lang="en-US" sz="3200" b="1" dirty="0"/>
          </a:p>
        </p:txBody>
      </p:sp>
      <p:pic>
        <p:nvPicPr>
          <p:cNvPr id="22" name="Picture 21" descr="Hampton In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2165427" cy="1417685"/>
          </a:xfrm>
          <a:prstGeom prst="rect">
            <a:avLst/>
          </a:prstGeom>
        </p:spPr>
      </p:pic>
      <p:pic>
        <p:nvPicPr>
          <p:cNvPr id="23" name="Picture 22" descr="198025-R1-10-14_sma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487" y="1917192"/>
            <a:ext cx="4657553" cy="3145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 descr="Hampton Inn Sarasota 91229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736592"/>
            <a:ext cx="1991807" cy="1359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3400" y="2819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Trebuchet MS" pitchFamily="34" charset="0"/>
              </a:rPr>
              <a:t>System Configuration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 ProgressivTube® Passive </a:t>
            </a:r>
            <a:r>
              <a:rPr lang="en-US" dirty="0">
                <a:latin typeface="Trebuchet MS" pitchFamily="34" charset="0"/>
              </a:rPr>
              <a:t/>
            </a:r>
            <a:br>
              <a:rPr lang="en-US" dirty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Solar Water Heater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5 collectors, 50 gallon each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 Complete system installation 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with 2 way plumbing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 Tilted mounting on flat roof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5380672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Power Purchase Agreement  (PPA) - Third Party Financing</a:t>
            </a:r>
          </a:p>
          <a:p>
            <a:r>
              <a:rPr lang="en-US" dirty="0" smtClean="0">
                <a:latin typeface="Trebuchet MS" pitchFamily="34" charset="0"/>
              </a:rPr>
              <a:t>Energy Monitoring (BTU, kWh, Gallons)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Location: </a:t>
            </a:r>
            <a:r>
              <a:rPr lang="en-US" dirty="0" smtClean="0">
                <a:latin typeface="Trebuchet MS" pitchFamily="34" charset="0"/>
              </a:rPr>
              <a:t>Sarasota, Florida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Water Heater System</a:t>
            </a:r>
            <a:endParaRPr lang="en-US" sz="2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pton_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Community Coalition on Homelessness</a:t>
            </a:r>
            <a:endParaRPr lang="en-US" sz="3200" b="1" dirty="0"/>
          </a:p>
        </p:txBody>
      </p:sp>
      <p:pic>
        <p:nvPicPr>
          <p:cNvPr id="17" name="Picture 16" descr="CCH_ha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100" y="3200400"/>
            <a:ext cx="4686300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0"/>
          <p:cNvGrpSpPr/>
          <p:nvPr/>
        </p:nvGrpSpPr>
        <p:grpSpPr>
          <a:xfrm>
            <a:off x="3124200" y="4267200"/>
            <a:ext cx="1727429" cy="1752600"/>
            <a:chOff x="5410200" y="4038600"/>
            <a:chExt cx="2553592" cy="2590800"/>
          </a:xfrm>
        </p:grpSpPr>
        <p:pic>
          <p:nvPicPr>
            <p:cNvPr id="18" name="Picture 17" descr="pv_pan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4038600"/>
              <a:ext cx="1334392" cy="2590800"/>
            </a:xfrm>
            <a:prstGeom prst="rect">
              <a:avLst/>
            </a:prstGeom>
          </p:spPr>
        </p:pic>
        <p:pic>
          <p:nvPicPr>
            <p:cNvPr id="19" name="Picture 18" descr="pv_pan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4038600"/>
              <a:ext cx="1334392" cy="2590800"/>
            </a:xfrm>
            <a:prstGeom prst="rect">
              <a:avLst/>
            </a:prstGeom>
          </p:spPr>
        </p:pic>
        <p:pic>
          <p:nvPicPr>
            <p:cNvPr id="20" name="Picture 19" descr="pv_pan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4038600"/>
              <a:ext cx="1334392" cy="2590800"/>
            </a:xfrm>
            <a:prstGeom prst="rect">
              <a:avLst/>
            </a:prstGeom>
          </p:spPr>
        </p:pic>
      </p:grpSp>
      <p:pic>
        <p:nvPicPr>
          <p:cNvPr id="16" name="Picture 15" descr="CCH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362200"/>
            <a:ext cx="256032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Electric System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1" name="Picture 10" descr="CCH-011-(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828800"/>
            <a:ext cx="2044700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18288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rebuchet MS" pitchFamily="34" charset="0"/>
              </a:rPr>
              <a:t>This is a HUD Block Grant Project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48 kW Grid-Connected </a:t>
            </a:r>
          </a:p>
          <a:p>
            <a:r>
              <a:rPr lang="en-US" dirty="0" smtClean="0">
                <a:latin typeface="Trebuchet MS" pitchFamily="34" charset="0"/>
              </a:rPr>
              <a:t>Solar Electric System</a:t>
            </a:r>
          </a:p>
          <a:p>
            <a:r>
              <a:rPr lang="en-US" dirty="0" smtClean="0">
                <a:latin typeface="Trebuchet MS" pitchFamily="34" charset="0"/>
              </a:rPr>
              <a:t> </a:t>
            </a:r>
          </a:p>
          <a:p>
            <a:r>
              <a:rPr lang="en-US" dirty="0" smtClean="0">
                <a:latin typeface="Trebuchet MS" pitchFamily="34" charset="0"/>
              </a:rPr>
              <a:t>Installation of solar photovoltaic panels, mounting hardware, electrical connections and 130kW standby generator.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</a:rPr>
              <a:t>Project  Location:</a:t>
            </a:r>
            <a:r>
              <a:rPr lang="en-US" b="1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Bradenton, Florida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217091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53848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DSC034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00200"/>
            <a:ext cx="2565400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Harris Civil Engineers LLC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971800"/>
            <a:ext cx="342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System Configuration</a:t>
            </a:r>
          </a:p>
          <a:p>
            <a:r>
              <a:rPr lang="en-US" dirty="0" smtClean="0">
                <a:latin typeface="Trebuchet MS" pitchFamily="34" charset="0"/>
              </a:rPr>
              <a:t>• Solar Electric System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   Grid-Connected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• 60 Photovoltaic Modules </a:t>
            </a:r>
          </a:p>
          <a:p>
            <a:r>
              <a:rPr lang="en-US" dirty="0" smtClean="0">
                <a:latin typeface="Trebuchet MS" pitchFamily="34" charset="0"/>
              </a:rPr>
              <a:t>• 1 Sunny Boy 6000 Inverter </a:t>
            </a:r>
          </a:p>
          <a:p>
            <a:r>
              <a:rPr lang="en-US" dirty="0" smtClean="0">
                <a:latin typeface="Trebuchet MS" pitchFamily="34" charset="0"/>
              </a:rPr>
              <a:t>• 1 Sunny Boy 7000 Inverter</a:t>
            </a:r>
          </a:p>
          <a:p>
            <a:r>
              <a:rPr lang="en-US" dirty="0" smtClean="0">
                <a:latin typeface="Trebuchet MS" pitchFamily="34" charset="0"/>
              </a:rPr>
              <a:t>•  Total size 10.5 kW 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Project  Location </a:t>
            </a:r>
            <a:br>
              <a:rPr lang="en-US" b="1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Orlando, Florida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Solar Electric System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4" name="Picture 13" descr="0212091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525780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HARRI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828800"/>
            <a:ext cx="2565277" cy="9048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3711</TotalTime>
  <Words>306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Slide 1</vt:lpstr>
      <vt:lpstr>Solar Direct</vt:lpstr>
      <vt:lpstr>Solar Direct Qualifications</vt:lpstr>
      <vt:lpstr>TECHNOLOGIES:  Solar Pool Heating Solar Thermal  Solar Electric Heat Pump Pool Water Heating Pool Water Purification Treatment </vt:lpstr>
      <vt:lpstr>Hardee County High School</vt:lpstr>
      <vt:lpstr>Hampton Inn Hotel</vt:lpstr>
      <vt:lpstr>Slide 7</vt:lpstr>
      <vt:lpstr>Community Coalition on Homelessness</vt:lpstr>
      <vt:lpstr>Harris Civil Engineers LLC</vt:lpstr>
      <vt:lpstr>US Embassy – Nigeria</vt:lpstr>
      <vt:lpstr>Boys Scouts of America</vt:lpstr>
      <vt:lpstr>Lake Louisa State Park</vt:lpstr>
      <vt:lpstr>Pensacourt Fitness Club</vt:lpstr>
      <vt:lpstr>The Santiagos</vt:lpstr>
      <vt:lpstr>Sun City Center</vt:lpstr>
      <vt:lpstr>Lee Memorial Wellness Center</vt:lpstr>
    </vt:vector>
  </TitlesOfParts>
  <Company>Solar Direct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Kirk Maust</dc:creator>
  <cp:lastModifiedBy>Jude</cp:lastModifiedBy>
  <cp:revision>201</cp:revision>
  <dcterms:created xsi:type="dcterms:W3CDTF">2008-04-28T23:35:10Z</dcterms:created>
  <dcterms:modified xsi:type="dcterms:W3CDTF">2010-07-23T18:40:11Z</dcterms:modified>
</cp:coreProperties>
</file>